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54" r:id="rId3"/>
    <p:sldId id="1155" r:id="rId4"/>
    <p:sldId id="1156" r:id="rId5"/>
    <p:sldId id="1165" r:id="rId6"/>
    <p:sldId id="1157" r:id="rId7"/>
    <p:sldId id="1158" r:id="rId8"/>
    <p:sldId id="1166" r:id="rId9"/>
    <p:sldId id="1159" r:id="rId10"/>
    <p:sldId id="1160" r:id="rId11"/>
    <p:sldId id="1141" r:id="rId12"/>
    <p:sldId id="1161" r:id="rId13"/>
    <p:sldId id="1162" r:id="rId14"/>
    <p:sldId id="1167" r:id="rId15"/>
    <p:sldId id="1163" r:id="rId16"/>
    <p:sldId id="116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Aunt Gina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lying on the bed, reading her favorite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are you thankful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Nora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comfortable quilt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Aunt Gina replied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487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30633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47487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考查名词辨析。句意：我们在卧室找到了吉娜阿姨。</a:t>
            </a:r>
            <a:r>
              <a:rPr lang="en-US" altLang="zh-CN" sz="2400">
                <a:cs typeface="Times New Roman" panose="02020603050405020304" pitchFamily="18" charset="0"/>
              </a:rPr>
              <a:t>study</a:t>
            </a:r>
            <a:r>
              <a:rPr lang="zh-CN" altLang="zh-CN" sz="2400">
                <a:cs typeface="Times New Roman" panose="02020603050405020304" pitchFamily="18" charset="0"/>
              </a:rPr>
              <a:t>书房；</a:t>
            </a:r>
            <a:r>
              <a:rPr lang="en-US" altLang="zh-CN" sz="2400">
                <a:cs typeface="Times New Roman" panose="02020603050405020304" pitchFamily="18" charset="0"/>
              </a:rPr>
              <a:t>bathroom</a:t>
            </a:r>
            <a:r>
              <a:rPr lang="zh-CN" altLang="zh-CN" sz="2400">
                <a:cs typeface="Times New Roman" panose="02020603050405020304" pitchFamily="18" charset="0"/>
              </a:rPr>
              <a:t>浴室；</a:t>
            </a:r>
            <a:r>
              <a:rPr lang="en-US" altLang="zh-CN" sz="2400">
                <a:cs typeface="Times New Roman" panose="02020603050405020304" pitchFamily="18" charset="0"/>
              </a:rPr>
              <a:t>kitchen</a:t>
            </a:r>
            <a:r>
              <a:rPr lang="zh-CN" altLang="zh-CN" sz="2400">
                <a:cs typeface="Times New Roman" panose="02020603050405020304" pitchFamily="18" charset="0"/>
              </a:rPr>
              <a:t>厨房；</a:t>
            </a:r>
            <a:r>
              <a:rPr lang="en-US" altLang="zh-CN" sz="2400">
                <a:cs typeface="Times New Roman" panose="02020603050405020304" pitchFamily="18" charset="0"/>
              </a:rPr>
              <a:t>bedroom</a:t>
            </a:r>
            <a:r>
              <a:rPr lang="zh-CN" altLang="zh-CN" sz="2400">
                <a:cs typeface="Times New Roman" panose="02020603050405020304" pitchFamily="18" charset="0"/>
              </a:rPr>
              <a:t>卧室。根据</a:t>
            </a:r>
            <a:r>
              <a:rPr lang="en-US" altLang="zh-CN" sz="2400">
                <a:cs typeface="Times New Roman" panose="02020603050405020304" pitchFamily="18" charset="0"/>
              </a:rPr>
              <a:t>“We found Aunt Gina in the... She was lying on the bed, reading her favorite book.”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这里在床上说明在卧室。故选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26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1268760"/>
            <a:ext cx="11521282" cy="3240360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861920"/>
              </p:ext>
            </p:extLst>
          </p:nvPr>
        </p:nvGraphicFramePr>
        <p:xfrm>
          <a:off x="406574" y="1916832"/>
          <a:ext cx="11377263" cy="2334190"/>
        </p:xfrm>
        <a:graphic>
          <a:graphicData uri="http://schemas.openxmlformats.org/drawingml/2006/table">
            <a:tbl>
              <a:tblPr firstRow="1" firstCol="1" bandRow="1"/>
              <a:tblGrid>
                <a:gridCol w="1063294">
                  <a:extLst>
                    <a:ext uri="{9D8B030D-6E8A-4147-A177-3AD203B41FA5}">
                      <a16:colId xmlns:a16="http://schemas.microsoft.com/office/drawing/2014/main" val="1134700273"/>
                    </a:ext>
                  </a:extLst>
                </a:gridCol>
                <a:gridCol w="3721535">
                  <a:extLst>
                    <a:ext uri="{9D8B030D-6E8A-4147-A177-3AD203B41FA5}">
                      <a16:colId xmlns:a16="http://schemas.microsoft.com/office/drawing/2014/main" val="934976955"/>
                    </a:ext>
                  </a:extLst>
                </a:gridCol>
                <a:gridCol w="2126591">
                  <a:extLst>
                    <a:ext uri="{9D8B030D-6E8A-4147-A177-3AD203B41FA5}">
                      <a16:colId xmlns:a16="http://schemas.microsoft.com/office/drawing/2014/main" val="4269025810"/>
                    </a:ext>
                  </a:extLst>
                </a:gridCol>
                <a:gridCol w="2290777">
                  <a:extLst>
                    <a:ext uri="{9D8B030D-6E8A-4147-A177-3AD203B41FA5}">
                      <a16:colId xmlns:a16="http://schemas.microsoft.com/office/drawing/2014/main" val="2114892153"/>
                    </a:ext>
                  </a:extLst>
                </a:gridCol>
                <a:gridCol w="2175066">
                  <a:extLst>
                    <a:ext uri="{9D8B030D-6E8A-4147-A177-3AD203B41FA5}">
                      <a16:colId xmlns:a16="http://schemas.microsoft.com/office/drawing/2014/main" val="3044318806"/>
                    </a:ext>
                  </a:extLst>
                </a:gridCol>
              </a:tblGrid>
              <a:tr h="42522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过去式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过去分词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现在分词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764987"/>
                  </a:ext>
                </a:extLst>
              </a:tr>
              <a:tr h="43409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存在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平躺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处于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lain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959761"/>
                  </a:ext>
                </a:extLst>
              </a:tr>
              <a:tr h="4252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说谎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lied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lied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lying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804233"/>
                  </a:ext>
                </a:extLst>
              </a:tr>
              <a:tr h="6882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放置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安放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laid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laid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laying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197121"/>
                  </a:ext>
                </a:extLst>
              </a:tr>
            </a:tbl>
          </a:graphicData>
        </a:graphic>
      </p:graphicFrame>
      <p:pic>
        <p:nvPicPr>
          <p:cNvPr id="8" name="知识扩展.eps" descr="id:21474909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40768"/>
            <a:ext cx="2382520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1111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nodded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 Gina was thankful for the little things,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carried the food into the living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eating, everyone takes turns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they were thankful for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220622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sharing</a:t>
            </a:r>
          </a:p>
        </p:txBody>
      </p:sp>
      <p:sp>
        <p:nvSpPr>
          <p:cNvPr id="5" name="矩形 4"/>
          <p:cNvSpPr/>
          <p:nvPr/>
        </p:nvSpPr>
        <p:spPr>
          <a:xfrm>
            <a:off x="889446" y="2217075"/>
            <a:ext cx="389850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94385" y="2652670"/>
            <a:ext cx="40748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3174868"/>
            <a:ext cx="11504580" cy="101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10.[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考查名词辨析。句意：我</a:t>
            </a:r>
            <a:r>
              <a:rPr lang="en-US" altLang="zh-CN" sz="2300"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cs typeface="Times New Roman" panose="02020603050405020304" pitchFamily="18" charset="0"/>
              </a:rPr>
              <a:t>兴奋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地点头。</a:t>
            </a:r>
            <a:r>
              <a:rPr lang="en-US" altLang="zh-CN" sz="2300">
                <a:cs typeface="Times New Roman" panose="02020603050405020304" pitchFamily="18" charset="0"/>
              </a:rPr>
              <a:t>sadness</a:t>
            </a:r>
            <a:r>
              <a:rPr lang="zh-CN" altLang="zh-CN" sz="2300">
                <a:cs typeface="Times New Roman" panose="02020603050405020304" pitchFamily="18" charset="0"/>
              </a:rPr>
              <a:t>悲伤；</a:t>
            </a:r>
            <a:r>
              <a:rPr lang="en-US" altLang="zh-CN" sz="2300">
                <a:cs typeface="Times New Roman" panose="02020603050405020304" pitchFamily="18" charset="0"/>
              </a:rPr>
              <a:t>excitement</a:t>
            </a:r>
            <a:r>
              <a:rPr lang="zh-CN" altLang="zh-CN" sz="2300">
                <a:cs typeface="Times New Roman" panose="02020603050405020304" pitchFamily="18" charset="0"/>
              </a:rPr>
              <a:t>兴奋；</a:t>
            </a:r>
            <a:r>
              <a:rPr lang="en-US" altLang="zh-CN" sz="2300">
                <a:cs typeface="Times New Roman" panose="02020603050405020304" pitchFamily="18" charset="0"/>
              </a:rPr>
              <a:t>regret</a:t>
            </a:r>
            <a:r>
              <a:rPr lang="zh-CN" altLang="zh-CN" sz="2300">
                <a:cs typeface="Times New Roman" panose="02020603050405020304" pitchFamily="18" charset="0"/>
              </a:rPr>
              <a:t>遗憾；</a:t>
            </a:r>
            <a:r>
              <a:rPr lang="en-US" altLang="zh-CN" sz="2300">
                <a:cs typeface="Times New Roman" panose="02020603050405020304" pitchFamily="18" charset="0"/>
              </a:rPr>
              <a:t>surprise</a:t>
            </a:r>
            <a:r>
              <a:rPr lang="zh-CN" altLang="zh-CN" sz="2300">
                <a:cs typeface="Times New Roman" panose="02020603050405020304" pitchFamily="18" charset="0"/>
              </a:rPr>
              <a:t>惊讶。根据</a:t>
            </a:r>
            <a:r>
              <a:rPr lang="en-US" altLang="zh-CN" sz="2300">
                <a:cs typeface="Times New Roman" panose="02020603050405020304" pitchFamily="18" charset="0"/>
              </a:rPr>
              <a:t>“nodded”</a:t>
            </a:r>
            <a:r>
              <a:rPr lang="zh-CN" altLang="zh-CN" sz="2300">
                <a:cs typeface="Times New Roman" panose="02020603050405020304" pitchFamily="18" charset="0"/>
              </a:rPr>
              <a:t>和情节推进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主人公因观点被认同而高兴。故选</a:t>
            </a:r>
            <a:r>
              <a:rPr lang="en-US" altLang="zh-CN" sz="2300">
                <a:cs typeface="Times New Roman" panose="02020603050405020304" pitchFamily="18" charset="0"/>
              </a:rPr>
              <a:t>B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2123" y="4166030"/>
            <a:ext cx="11504580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 smtClean="0">
                <a:cs typeface="Times New Roman" panose="02020603050405020304" pitchFamily="18" charset="0"/>
              </a:rPr>
              <a:t>11.[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考查动词辨析。句意：吃饭前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每个人轮流分享他们所感恩的事物。</a:t>
            </a:r>
            <a:r>
              <a:rPr lang="en-US" altLang="zh-CN" sz="2300">
                <a:cs typeface="Times New Roman" panose="02020603050405020304" pitchFamily="18" charset="0"/>
              </a:rPr>
              <a:t>hide</a:t>
            </a:r>
            <a:r>
              <a:rPr lang="zh-CN" altLang="zh-CN" sz="2300">
                <a:cs typeface="Times New Roman" panose="02020603050405020304" pitchFamily="18" charset="0"/>
              </a:rPr>
              <a:t>躲藏；</a:t>
            </a:r>
            <a:r>
              <a:rPr lang="en-US" altLang="zh-CN" sz="2300">
                <a:cs typeface="Times New Roman" panose="02020603050405020304" pitchFamily="18" charset="0"/>
              </a:rPr>
              <a:t>draw</a:t>
            </a:r>
            <a:r>
              <a:rPr lang="zh-CN" altLang="zh-CN" sz="2300">
                <a:cs typeface="Times New Roman" panose="02020603050405020304" pitchFamily="18" charset="0"/>
              </a:rPr>
              <a:t>画画；</a:t>
            </a:r>
            <a:r>
              <a:rPr lang="en-US" altLang="zh-CN" sz="2300">
                <a:cs typeface="Times New Roman" panose="02020603050405020304" pitchFamily="18" charset="0"/>
              </a:rPr>
              <a:t>promise</a:t>
            </a:r>
            <a:r>
              <a:rPr lang="zh-CN" altLang="zh-CN" sz="2300">
                <a:cs typeface="Times New Roman" panose="02020603050405020304" pitchFamily="18" charset="0"/>
              </a:rPr>
              <a:t>承诺；</a:t>
            </a:r>
            <a:r>
              <a:rPr lang="en-US" altLang="zh-CN" sz="2300">
                <a:cs typeface="Times New Roman" panose="02020603050405020304" pitchFamily="18" charset="0"/>
              </a:rPr>
              <a:t>share</a:t>
            </a:r>
            <a:r>
              <a:rPr lang="zh-CN" altLang="zh-CN" sz="2300">
                <a:cs typeface="Times New Roman" panose="02020603050405020304" pitchFamily="18" charset="0"/>
              </a:rPr>
              <a:t>分享。根据</a:t>
            </a:r>
            <a:r>
              <a:rPr lang="en-US" altLang="zh-CN" sz="2300">
                <a:cs typeface="Times New Roman" panose="02020603050405020304" pitchFamily="18" charset="0"/>
              </a:rPr>
              <a:t>“Before eating, everyone takes turns ... what they were thankful for.”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这里表示轮流分享感恩之事。故选</a:t>
            </a:r>
            <a:r>
              <a:rPr lang="en-US" altLang="zh-CN" sz="2300">
                <a:cs typeface="Times New Roman" panose="02020603050405020304" pitchFamily="18" charset="0"/>
              </a:rPr>
              <a:t>D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65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big and something little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us clapped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each person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85920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wrote down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for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talked about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handed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9670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2123" y="2416820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考查动词词组辨析。句意：每个人都谈论了一些大的事物和一些小的事物。</a:t>
            </a:r>
            <a:r>
              <a:rPr lang="en-US" altLang="zh-CN" sz="2400">
                <a:cs typeface="Times New Roman" panose="02020603050405020304" pitchFamily="18" charset="0"/>
              </a:rPr>
              <a:t>write down</a:t>
            </a:r>
            <a:r>
              <a:rPr lang="zh-CN" altLang="zh-CN" sz="2400">
                <a:cs typeface="Times New Roman" panose="02020603050405020304" pitchFamily="18" charset="0"/>
              </a:rPr>
              <a:t>写下；</a:t>
            </a:r>
            <a:r>
              <a:rPr lang="en-US" altLang="zh-CN" sz="2400">
                <a:cs typeface="Times New Roman" panose="02020603050405020304" pitchFamily="18" charset="0"/>
              </a:rPr>
              <a:t>look for</a:t>
            </a:r>
            <a:r>
              <a:rPr lang="zh-CN" altLang="zh-CN" sz="2400">
                <a:cs typeface="Times New Roman" panose="02020603050405020304" pitchFamily="18" charset="0"/>
              </a:rPr>
              <a:t>寻找；</a:t>
            </a:r>
            <a:r>
              <a:rPr lang="en-US" altLang="zh-CN" sz="2400">
                <a:cs typeface="Times New Roman" panose="02020603050405020304" pitchFamily="18" charset="0"/>
              </a:rPr>
              <a:t>talk about</a:t>
            </a:r>
            <a:r>
              <a:rPr lang="zh-CN" altLang="zh-CN" sz="2400">
                <a:cs typeface="Times New Roman" panose="02020603050405020304" pitchFamily="18" charset="0"/>
              </a:rPr>
              <a:t>谈论；</a:t>
            </a:r>
            <a:r>
              <a:rPr lang="en-US" altLang="zh-CN" sz="2400">
                <a:cs typeface="Times New Roman" panose="02020603050405020304" pitchFamily="18" charset="0"/>
              </a:rPr>
              <a:t>hand in</a:t>
            </a:r>
            <a:r>
              <a:rPr lang="zh-CN" altLang="zh-CN" sz="2400">
                <a:cs typeface="Times New Roman" panose="02020603050405020304" pitchFamily="18" charset="0"/>
              </a:rPr>
              <a:t>上交。根据</a:t>
            </a:r>
            <a:r>
              <a:rPr lang="en-US" altLang="zh-CN" sz="2400">
                <a:cs typeface="Times New Roman" panose="02020603050405020304" pitchFamily="18" charset="0"/>
              </a:rPr>
              <a:t>“Everyone... </a:t>
            </a:r>
            <a:r>
              <a:rPr lang="en-US" altLang="zh-CN" sz="24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something big and something little</a:t>
            </a:r>
            <a:r>
              <a:rPr lang="en-US" altLang="zh-CN" sz="2400">
                <a:cs typeface="Times New Roman" panose="02020603050405020304" pitchFamily="18" charset="0"/>
              </a:rPr>
              <a:t>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这里表示每个人谈论了大的和小的事物。故选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2838" y="4087991"/>
            <a:ext cx="3897508" cy="39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9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to share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held my breath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340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Grandma’s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Aunt’s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Nora’s</a:t>
            </a:r>
          </a:p>
        </p:txBody>
      </p:sp>
      <p:sp>
        <p:nvSpPr>
          <p:cNvPr id="6" name="矩形 5"/>
          <p:cNvSpPr/>
          <p:nvPr/>
        </p:nvSpPr>
        <p:spPr>
          <a:xfrm>
            <a:off x="910630" y="143302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23" y="1838610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考查名词所有格辨析。句意：轮到诺拉分享了。</a:t>
            </a:r>
            <a:r>
              <a:rPr lang="en-US" altLang="zh-CN" sz="2400">
                <a:cs typeface="Times New Roman" panose="02020603050405020304" pitchFamily="18" charset="0"/>
              </a:rPr>
              <a:t>Grandma’s</a:t>
            </a:r>
            <a:r>
              <a:rPr lang="zh-CN" altLang="zh-CN" sz="2400">
                <a:cs typeface="Times New Roman" panose="02020603050405020304" pitchFamily="18" charset="0"/>
              </a:rPr>
              <a:t>奶奶的；</a:t>
            </a:r>
            <a:r>
              <a:rPr lang="en-US" altLang="zh-CN" sz="2400">
                <a:cs typeface="Times New Roman" panose="02020603050405020304" pitchFamily="18" charset="0"/>
              </a:rPr>
              <a:t>Aunt’s</a:t>
            </a:r>
            <a:r>
              <a:rPr lang="zh-CN" altLang="zh-CN" sz="2400">
                <a:cs typeface="Times New Roman" panose="02020603050405020304" pitchFamily="18" charset="0"/>
              </a:rPr>
              <a:t>阿姨的；</a:t>
            </a:r>
            <a:r>
              <a:rPr lang="en-US" altLang="zh-CN" sz="2400">
                <a:cs typeface="Times New Roman" panose="02020603050405020304" pitchFamily="18" charset="0"/>
              </a:rPr>
              <a:t>Dad’s</a:t>
            </a:r>
            <a:r>
              <a:rPr lang="zh-CN" altLang="zh-CN" sz="2400">
                <a:cs typeface="Times New Roman" panose="02020603050405020304" pitchFamily="18" charset="0"/>
              </a:rPr>
              <a:t>爸爸的；</a:t>
            </a:r>
            <a:r>
              <a:rPr lang="en-US" altLang="zh-CN" sz="2400">
                <a:cs typeface="Times New Roman" panose="02020603050405020304" pitchFamily="18" charset="0"/>
              </a:rPr>
              <a:t>Nora’s</a:t>
            </a:r>
            <a:r>
              <a:rPr lang="zh-CN" altLang="zh-CN" sz="2400">
                <a:cs typeface="Times New Roman" panose="02020603050405020304" pitchFamily="18" charset="0"/>
              </a:rPr>
              <a:t>诺拉的。根据后面</a:t>
            </a:r>
            <a:r>
              <a:rPr lang="en-US" altLang="zh-CN" sz="2400">
                <a:cs typeface="Times New Roman" panose="02020603050405020304" pitchFamily="18" charset="0"/>
              </a:rPr>
              <a:t>Nora</a:t>
            </a:r>
            <a:r>
              <a:rPr lang="zh-CN" altLang="zh-CN" sz="2400">
                <a:cs typeface="Times New Roman" panose="02020603050405020304" pitchFamily="18" charset="0"/>
              </a:rPr>
              <a:t>说的话可知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是</a:t>
            </a:r>
            <a:r>
              <a:rPr lang="en-US" altLang="zh-CN" sz="2400">
                <a:cs typeface="Times New Roman" panose="02020603050405020304" pitchFamily="18" charset="0"/>
              </a:rPr>
              <a:t>Nora</a:t>
            </a:r>
            <a:r>
              <a:rPr lang="zh-CN" altLang="zh-CN" sz="2400">
                <a:cs typeface="Times New Roman" panose="02020603050405020304" pitchFamily="18" charset="0"/>
              </a:rPr>
              <a:t>分享。</a:t>
            </a:r>
            <a:r>
              <a:rPr lang="zh-CN" altLang="zh-CN" sz="2400" smtClean="0">
                <a:cs typeface="Times New Roman" panose="02020603050405020304" pitchFamily="18" charset="0"/>
              </a:rPr>
              <a:t>故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23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thankful for our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And,” Nora smiled at me and continued, “I’m thankful for spoons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soup would be so hard to eat with just a fork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Nora smiled at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cheered,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cheered the loudest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 was thankful for the little things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487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30593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501008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考查连词辨析。句意：每个人都欢呼起来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但我欢呼得最响亮。</a:t>
            </a:r>
            <a:r>
              <a:rPr lang="en-US" altLang="zh-CN" sz="2400">
                <a:cs typeface="Times New Roman" panose="02020603050405020304" pitchFamily="18" charset="0"/>
              </a:rPr>
              <a:t>because</a:t>
            </a:r>
            <a:r>
              <a:rPr lang="zh-CN" altLang="zh-CN" sz="2400">
                <a:cs typeface="Times New Roman" panose="02020603050405020304" pitchFamily="18" charset="0"/>
              </a:rPr>
              <a:t>因为；</a:t>
            </a:r>
            <a:r>
              <a:rPr lang="en-US" altLang="zh-CN" sz="2400">
                <a:cs typeface="Times New Roman" panose="02020603050405020304" pitchFamily="18" charset="0"/>
              </a:rPr>
              <a:t>so</a:t>
            </a:r>
            <a:r>
              <a:rPr lang="zh-CN" altLang="zh-CN" sz="2400">
                <a:cs typeface="Times New Roman" panose="02020603050405020304" pitchFamily="18" charset="0"/>
              </a:rPr>
              <a:t>所以；</a:t>
            </a:r>
            <a:r>
              <a:rPr lang="en-US" altLang="zh-CN" sz="2400"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cs typeface="Times New Roman" panose="02020603050405020304" pitchFamily="18" charset="0"/>
              </a:rPr>
              <a:t>但是；</a:t>
            </a:r>
            <a:r>
              <a:rPr lang="en-US" altLang="zh-CN" sz="2400">
                <a:cs typeface="Times New Roman" panose="02020603050405020304" pitchFamily="18" charset="0"/>
              </a:rPr>
              <a:t>or</a:t>
            </a:r>
            <a:r>
              <a:rPr lang="zh-CN" altLang="zh-CN" sz="2400">
                <a:cs typeface="Times New Roman" panose="02020603050405020304" pitchFamily="18" charset="0"/>
              </a:rPr>
              <a:t>或者。根据</a:t>
            </a:r>
            <a:r>
              <a:rPr lang="en-US" altLang="zh-CN" sz="2400">
                <a:cs typeface="Times New Roman" panose="02020603050405020304" pitchFamily="18" charset="0"/>
              </a:rPr>
              <a:t>“Everyone cheered... I cheered the loudest.”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这里前后句为转折关系。故选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39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said Grandma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Laughing, we dug into our meal, forks and spoons in hand</a:t>
            </a:r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90633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</a:p>
        </p:txBody>
      </p:sp>
      <p:sp>
        <p:nvSpPr>
          <p:cNvPr id="5" name="矩形 4"/>
          <p:cNvSpPr/>
          <p:nvPr/>
        </p:nvSpPr>
        <p:spPr>
          <a:xfrm>
            <a:off x="902004" y="20196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466762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该吃饭了！</a:t>
            </a:r>
            <a:r>
              <a:rPr lang="en-US" altLang="zh-CN" sz="2400">
                <a:cs typeface="Times New Roman" panose="02020603050405020304" pitchFamily="18" charset="0"/>
              </a:rPr>
              <a:t>” </a:t>
            </a:r>
            <a:r>
              <a:rPr lang="zh-CN" altLang="zh-CN" sz="2400">
                <a:cs typeface="Times New Roman" panose="02020603050405020304" pitchFamily="18" charset="0"/>
              </a:rPr>
              <a:t>奶奶说。</a:t>
            </a:r>
            <a:r>
              <a:rPr lang="en-US" altLang="zh-CN" sz="2400">
                <a:cs typeface="Times New Roman" panose="02020603050405020304" pitchFamily="18" charset="0"/>
              </a:rPr>
              <a:t>eat</a:t>
            </a:r>
            <a:r>
              <a:rPr lang="zh-CN" altLang="zh-CN" sz="2400">
                <a:cs typeface="Times New Roman" panose="02020603050405020304" pitchFamily="18" charset="0"/>
              </a:rPr>
              <a:t>吃；</a:t>
            </a:r>
            <a:r>
              <a:rPr lang="en-US" altLang="zh-CN" sz="2400">
                <a:cs typeface="Times New Roman" panose="02020603050405020304" pitchFamily="18" charset="0"/>
              </a:rPr>
              <a:t>play</a:t>
            </a:r>
            <a:r>
              <a:rPr lang="zh-CN" altLang="zh-CN" sz="2400">
                <a:cs typeface="Times New Roman" panose="02020603050405020304" pitchFamily="18" charset="0"/>
              </a:rPr>
              <a:t>玩；</a:t>
            </a:r>
            <a:r>
              <a:rPr lang="en-US" altLang="zh-CN" sz="2400">
                <a:cs typeface="Times New Roman" panose="02020603050405020304" pitchFamily="18" charset="0"/>
              </a:rPr>
              <a:t>talk</a:t>
            </a:r>
            <a:r>
              <a:rPr lang="zh-CN" altLang="zh-CN" sz="2400">
                <a:cs typeface="Times New Roman" panose="02020603050405020304" pitchFamily="18" charset="0"/>
              </a:rPr>
              <a:t>谈话；</a:t>
            </a:r>
            <a:r>
              <a:rPr lang="en-US" altLang="zh-CN" sz="2400">
                <a:cs typeface="Times New Roman" panose="02020603050405020304" pitchFamily="18" charset="0"/>
              </a:rPr>
              <a:t>sleep</a:t>
            </a:r>
            <a:r>
              <a:rPr lang="zh-CN" altLang="zh-CN" sz="2400">
                <a:cs typeface="Times New Roman" panose="02020603050405020304" pitchFamily="18" charset="0"/>
              </a:rPr>
              <a:t>睡觉。根据</a:t>
            </a:r>
            <a:r>
              <a:rPr lang="en-US" altLang="zh-CN" sz="2400">
                <a:cs typeface="Times New Roman" panose="02020603050405020304" pitchFamily="18" charset="0"/>
              </a:rPr>
              <a:t>“Laughing, we dug into our meal, forks and spoons in hand”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这里表示准备吃饭。故选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14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73" y="1322907"/>
            <a:ext cx="11668865" cy="124199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93409"/>
            <a:ext cx="11485848" cy="1200329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文通过姐妹对话和家庭互动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探讨了感恩的重要性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强调大小事物都值得感激。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40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“Guess what I’m thankful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asked my elder sister, Nora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big dinner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Nora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staring at the screen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laughed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thinking of forks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25346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92494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一顿丰盛的晚餐？</a:t>
            </a:r>
            <a:r>
              <a:rPr lang="en-US" altLang="zh-CN" sz="2400">
                <a:cs typeface="Times New Roman" panose="02020603050405020304" pitchFamily="18" charset="0"/>
              </a:rPr>
              <a:t>” </a:t>
            </a:r>
            <a:r>
              <a:rPr lang="zh-CN" altLang="zh-CN" sz="2400">
                <a:cs typeface="Times New Roman" panose="02020603050405020304" pitchFamily="18" charset="0"/>
              </a:rPr>
              <a:t>诺拉猜测道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眼睛盯着屏幕。</a:t>
            </a:r>
            <a:r>
              <a:rPr lang="en-US" altLang="zh-CN" sz="2400">
                <a:cs typeface="Times New Roman" panose="02020603050405020304" pitchFamily="18" charset="0"/>
              </a:rPr>
              <a:t>agreed</a:t>
            </a:r>
            <a:r>
              <a:rPr lang="zh-CN" altLang="zh-CN" sz="2400">
                <a:cs typeface="Times New Roman" panose="02020603050405020304" pitchFamily="18" charset="0"/>
              </a:rPr>
              <a:t>同意；</a:t>
            </a:r>
            <a:r>
              <a:rPr lang="en-US" altLang="zh-CN" sz="2400">
                <a:cs typeface="Times New Roman" panose="02020603050405020304" pitchFamily="18" charset="0"/>
              </a:rPr>
              <a:t>laugh</a:t>
            </a:r>
            <a:r>
              <a:rPr lang="zh-CN" altLang="zh-CN" sz="2400">
                <a:cs typeface="Times New Roman" panose="02020603050405020304" pitchFamily="18" charset="0"/>
              </a:rPr>
              <a:t>笑；</a:t>
            </a:r>
            <a:r>
              <a:rPr lang="en-US" altLang="zh-CN" sz="2400">
                <a:cs typeface="Times New Roman" panose="02020603050405020304" pitchFamily="18" charset="0"/>
              </a:rPr>
              <a:t>guess</a:t>
            </a:r>
            <a:r>
              <a:rPr lang="zh-CN" altLang="zh-CN" sz="2400">
                <a:cs typeface="Times New Roman" panose="02020603050405020304" pitchFamily="18" charset="0"/>
              </a:rPr>
              <a:t>猜测；</a:t>
            </a:r>
            <a:r>
              <a:rPr lang="en-US" altLang="zh-CN" sz="2400">
                <a:cs typeface="Times New Roman" panose="02020603050405020304" pitchFamily="18" charset="0"/>
              </a:rPr>
              <a:t>shout</a:t>
            </a:r>
            <a:r>
              <a:rPr lang="zh-CN" altLang="zh-CN" sz="2400">
                <a:cs typeface="Times New Roman" panose="02020603050405020304" pitchFamily="18" charset="0"/>
              </a:rPr>
              <a:t>喊叫。根据</a:t>
            </a:r>
            <a:r>
              <a:rPr lang="en-US" altLang="zh-CN" sz="2400">
                <a:cs typeface="Times New Roman" panose="02020603050405020304" pitchFamily="18" charset="0"/>
              </a:rPr>
              <a:t>“Nora... staring at the screen.”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此处</a:t>
            </a:r>
            <a:r>
              <a:rPr lang="en-US" altLang="zh-CN" sz="2400">
                <a:cs typeface="Times New Roman" panose="02020603050405020304" pitchFamily="18" charset="0"/>
              </a:rPr>
              <a:t>Nora</a:t>
            </a:r>
            <a:r>
              <a:rPr lang="zh-CN" altLang="zh-CN" sz="2400">
                <a:cs typeface="Times New Roman" panose="02020603050405020304" pitchFamily="18" charset="0"/>
              </a:rPr>
              <a:t>对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我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的问题进行猜测。故选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 rolled her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should be thankful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things, like parents and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thankful for all these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think little things matter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forks, eating would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argued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1095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575163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考查形容词辨析。句意：我们应该感恩重大的事物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比如父母和朋友。</a:t>
            </a:r>
            <a:r>
              <a:rPr lang="en-US" altLang="zh-CN" sz="2400">
                <a:cs typeface="Times New Roman" panose="02020603050405020304" pitchFamily="18" charset="0"/>
              </a:rPr>
              <a:t>big</a:t>
            </a:r>
            <a:r>
              <a:rPr lang="zh-CN" altLang="zh-CN" sz="2400" smtClean="0">
                <a:cs typeface="Times New Roman" panose="02020603050405020304" pitchFamily="18" charset="0"/>
              </a:rPr>
              <a:t>大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的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cs typeface="Times New Roman" panose="02020603050405020304" pitchFamily="18" charset="0"/>
              </a:rPr>
              <a:t>little</a:t>
            </a:r>
            <a:r>
              <a:rPr lang="zh-CN" altLang="zh-CN" sz="2400">
                <a:cs typeface="Times New Roman" panose="02020603050405020304" pitchFamily="18" charset="0"/>
              </a:rPr>
              <a:t>小的；</a:t>
            </a:r>
            <a:r>
              <a:rPr lang="en-US" altLang="zh-CN" sz="2400">
                <a:cs typeface="Times New Roman" panose="02020603050405020304" pitchFamily="18" charset="0"/>
              </a:rPr>
              <a:t>interesting</a:t>
            </a:r>
            <a:r>
              <a:rPr lang="zh-CN" altLang="zh-CN" sz="2400">
                <a:cs typeface="Times New Roman" panose="02020603050405020304" pitchFamily="18" charset="0"/>
              </a:rPr>
              <a:t>有趣的；</a:t>
            </a:r>
            <a:r>
              <a:rPr lang="en-US" altLang="zh-CN" sz="2400">
                <a:cs typeface="Times New Roman" panose="02020603050405020304" pitchFamily="18" charset="0"/>
              </a:rPr>
              <a:t>exciting</a:t>
            </a:r>
            <a:r>
              <a:rPr lang="zh-CN" altLang="zh-CN" sz="2400">
                <a:cs typeface="Times New Roman" panose="02020603050405020304" pitchFamily="18" charset="0"/>
              </a:rPr>
              <a:t>令人兴奋的。根据</a:t>
            </a:r>
            <a:r>
              <a:rPr lang="en-US" altLang="zh-CN" sz="2400">
                <a:cs typeface="Times New Roman" panose="02020603050405020304" pitchFamily="18" charset="0"/>
              </a:rPr>
              <a:t>“We should be thankful for ... things, like parents and friends.”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后面举例父母朋友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是大的事物。故选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5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 rolled her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should be thankful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things, like parents and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am thankful for all these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think little things matter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forks, eating would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argued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enjoyable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</a:p>
        </p:txBody>
      </p:sp>
      <p:sp>
        <p:nvSpPr>
          <p:cNvPr id="6" name="矩形 5"/>
          <p:cNvSpPr/>
          <p:nvPr/>
        </p:nvSpPr>
        <p:spPr>
          <a:xfrm>
            <a:off x="918847" y="31305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600036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考查形容词辨析。句意：没有叉子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吃饭会很困难。</a:t>
            </a:r>
            <a:r>
              <a:rPr lang="en-US" altLang="zh-CN" sz="2400">
                <a:cs typeface="Times New Roman" panose="02020603050405020304" pitchFamily="18" charset="0"/>
              </a:rPr>
              <a:t>boring</a:t>
            </a:r>
            <a:r>
              <a:rPr lang="zh-CN" altLang="zh-CN" sz="2400">
                <a:cs typeface="Times New Roman" panose="02020603050405020304" pitchFamily="18" charset="0"/>
              </a:rPr>
              <a:t>无聊的；</a:t>
            </a:r>
            <a:r>
              <a:rPr lang="en-US" altLang="zh-CN" sz="2400">
                <a:cs typeface="Times New Roman" panose="02020603050405020304" pitchFamily="18" charset="0"/>
              </a:rPr>
              <a:t>difficult</a:t>
            </a:r>
            <a:r>
              <a:rPr lang="zh-CN" altLang="zh-CN" sz="2400">
                <a:cs typeface="Times New Roman" panose="02020603050405020304" pitchFamily="18" charset="0"/>
              </a:rPr>
              <a:t>困难的；</a:t>
            </a:r>
            <a:r>
              <a:rPr lang="en-US" altLang="zh-CN" sz="2400">
                <a:cs typeface="Times New Roman" panose="02020603050405020304" pitchFamily="18" charset="0"/>
              </a:rPr>
              <a:t>enjoyable</a:t>
            </a:r>
            <a:r>
              <a:rPr lang="zh-CN" altLang="zh-CN" sz="2400">
                <a:cs typeface="Times New Roman" panose="02020603050405020304" pitchFamily="18" charset="0"/>
              </a:rPr>
              <a:t>令人愉快的；</a:t>
            </a:r>
            <a:r>
              <a:rPr lang="en-US" altLang="zh-CN" sz="2400">
                <a:cs typeface="Times New Roman" panose="02020603050405020304" pitchFamily="18" charset="0"/>
              </a:rPr>
              <a:t>easy</a:t>
            </a:r>
            <a:r>
              <a:rPr lang="zh-CN" altLang="zh-CN" sz="2400">
                <a:cs typeface="Times New Roman" panose="02020603050405020304" pitchFamily="18" charset="0"/>
              </a:rPr>
              <a:t>容易的。根据</a:t>
            </a:r>
            <a:r>
              <a:rPr lang="en-US" altLang="zh-CN" sz="2400">
                <a:cs typeface="Times New Roman" panose="02020603050405020304" pitchFamily="18" charset="0"/>
              </a:rPr>
              <a:t>“Without forks, eating would be...”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这里表示没有叉子吃饭会困难。故选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1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 still shook her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I needed to 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convince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ask Grandma what she is most thankful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said, rising from my seat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Nora hurried toward the dining room, I quickly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94379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</a:p>
        </p:txBody>
      </p:sp>
      <p:sp>
        <p:nvSpPr>
          <p:cNvPr id="5" name="矩形 4"/>
          <p:cNvSpPr/>
          <p:nvPr/>
        </p:nvSpPr>
        <p:spPr>
          <a:xfrm>
            <a:off x="902004" y="30504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4028871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pc="-90" smtClean="0">
                <a:cs typeface="Times New Roman" panose="02020603050405020304" pitchFamily="18" charset="0"/>
              </a:rPr>
              <a:t>4. [</a:t>
            </a:r>
            <a:r>
              <a:rPr lang="zh-CN" altLang="zh-CN" sz="2400" spc="-9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90">
                <a:cs typeface="Times New Roman" panose="02020603050405020304" pitchFamily="18" charset="0"/>
              </a:rPr>
              <a:t>] </a:t>
            </a:r>
            <a:r>
              <a:rPr lang="zh-CN" altLang="zh-CN" sz="2400" spc="-90">
                <a:cs typeface="Times New Roman" panose="02020603050405020304" pitchFamily="18" charset="0"/>
              </a:rPr>
              <a:t>考查不定代词辨析。句意：我知道我得做点什么来说服她。</a:t>
            </a:r>
            <a:r>
              <a:rPr lang="en-US" altLang="zh-CN" sz="2400" spc="-90">
                <a:cs typeface="Times New Roman" panose="02020603050405020304" pitchFamily="18" charset="0"/>
              </a:rPr>
              <a:t>something</a:t>
            </a:r>
            <a:r>
              <a:rPr lang="zh-CN" altLang="zh-CN" sz="2400" spc="-90">
                <a:cs typeface="Times New Roman" panose="02020603050405020304" pitchFamily="18" charset="0"/>
              </a:rPr>
              <a:t>某事；</a:t>
            </a:r>
            <a:r>
              <a:rPr lang="en-US" altLang="zh-CN" sz="2400">
                <a:cs typeface="Times New Roman" panose="02020603050405020304" pitchFamily="18" charset="0"/>
              </a:rPr>
              <a:t>anything</a:t>
            </a:r>
            <a:r>
              <a:rPr lang="zh-CN" altLang="zh-CN" sz="2400">
                <a:cs typeface="Times New Roman" panose="02020603050405020304" pitchFamily="18" charset="0"/>
              </a:rPr>
              <a:t>任何事；</a:t>
            </a:r>
            <a:r>
              <a:rPr lang="en-US" altLang="zh-CN" sz="2400">
                <a:cs typeface="Times New Roman" panose="02020603050405020304" pitchFamily="18" charset="0"/>
              </a:rPr>
              <a:t>everything</a:t>
            </a:r>
            <a:r>
              <a:rPr lang="zh-CN" altLang="zh-CN" sz="2400">
                <a:cs typeface="Times New Roman" panose="02020603050405020304" pitchFamily="18" charset="0"/>
              </a:rPr>
              <a:t>一切；</a:t>
            </a:r>
            <a:r>
              <a:rPr lang="en-US" altLang="zh-CN" sz="2400">
                <a:cs typeface="Times New Roman" panose="02020603050405020304" pitchFamily="18" charset="0"/>
              </a:rPr>
              <a:t>nothing</a:t>
            </a:r>
            <a:r>
              <a:rPr lang="zh-CN" altLang="zh-CN" sz="2400">
                <a:cs typeface="Times New Roman" panose="02020603050405020304" pitchFamily="18" charset="0"/>
              </a:rPr>
              <a:t>没有什么。肯定句用</a:t>
            </a:r>
            <a:r>
              <a:rPr lang="en-US" altLang="zh-CN" sz="2400">
                <a:cs typeface="Times New Roman" panose="02020603050405020304" pitchFamily="18" charset="0"/>
              </a:rPr>
              <a:t>something</a:t>
            </a:r>
            <a:r>
              <a:rPr lang="zh-CN" altLang="zh-CN" sz="2400">
                <a:cs typeface="Times New Roman" panose="02020603050405020304" pitchFamily="18" charset="0"/>
              </a:rPr>
              <a:t>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9638" y="36017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2123" y="5157192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5. 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考查动词辨析。句意：当诺拉匆匆走向餐厅时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我迅速跟上了她。</a:t>
            </a:r>
            <a:r>
              <a:rPr lang="en-US" altLang="zh-CN" sz="2400">
                <a:cs typeface="Times New Roman" panose="02020603050405020304" pitchFamily="18" charset="0"/>
              </a:rPr>
              <a:t>invite</a:t>
            </a:r>
            <a:r>
              <a:rPr lang="zh-CN" altLang="zh-CN" sz="2400" smtClean="0">
                <a:cs typeface="Times New Roman" panose="02020603050405020304" pitchFamily="18" charset="0"/>
              </a:rPr>
              <a:t>邀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请</a:t>
            </a:r>
            <a:r>
              <a:rPr lang="zh-CN" altLang="zh-CN" sz="2400"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cs typeface="Times New Roman" panose="02020603050405020304" pitchFamily="18" charset="0"/>
              </a:rPr>
              <a:t>follow</a:t>
            </a:r>
            <a:r>
              <a:rPr lang="zh-CN" altLang="zh-CN" sz="2400">
                <a:cs typeface="Times New Roman" panose="02020603050405020304" pitchFamily="18" charset="0"/>
              </a:rPr>
              <a:t>跟随；</a:t>
            </a:r>
            <a:r>
              <a:rPr lang="en-US" altLang="zh-CN" sz="2400">
                <a:cs typeface="Times New Roman" panose="02020603050405020304" pitchFamily="18" charset="0"/>
              </a:rPr>
              <a:t>stop</a:t>
            </a:r>
            <a:r>
              <a:rPr lang="zh-CN" altLang="zh-CN" sz="2400">
                <a:cs typeface="Times New Roman" panose="02020603050405020304" pitchFamily="18" charset="0"/>
              </a:rPr>
              <a:t>停止；</a:t>
            </a:r>
            <a:r>
              <a:rPr lang="en-US" altLang="zh-CN" sz="2400">
                <a:cs typeface="Times New Roman" panose="02020603050405020304" pitchFamily="18" charset="0"/>
              </a:rPr>
              <a:t>help</a:t>
            </a:r>
            <a:r>
              <a:rPr lang="zh-CN" altLang="zh-CN" sz="2400">
                <a:cs typeface="Times New Roman" panose="02020603050405020304" pitchFamily="18" charset="0"/>
              </a:rPr>
              <a:t>帮助。故选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0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507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“Grandma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Nora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are you most thankful for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looked at us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thankful for my family,” she said and gave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hug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Nora’s eyes lit up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387185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500" y="24776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D</a:t>
            </a:r>
            <a:endParaRPr lang="zh-CN" altLang="en-US" sz="2300"/>
          </a:p>
        </p:txBody>
      </p:sp>
      <p:sp>
        <p:nvSpPr>
          <p:cNvPr id="7" name="矩形 6"/>
          <p:cNvSpPr/>
          <p:nvPr/>
        </p:nvSpPr>
        <p:spPr>
          <a:xfrm>
            <a:off x="342123" y="2963249"/>
            <a:ext cx="11504580" cy="1617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考查代词辨析。句意：</a:t>
            </a:r>
            <a:r>
              <a:rPr lang="en-US" altLang="zh-CN" sz="2300"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cs typeface="Times New Roman" panose="02020603050405020304" pitchFamily="18" charset="0"/>
              </a:rPr>
              <a:t>我感恩我的家人</a:t>
            </a:r>
            <a:r>
              <a:rPr lang="en-US" altLang="zh-CN" sz="2300">
                <a:cs typeface="Times New Roman" panose="02020603050405020304" pitchFamily="18" charset="0"/>
              </a:rPr>
              <a:t>,” </a:t>
            </a:r>
            <a:r>
              <a:rPr lang="zh-CN" altLang="zh-CN" sz="2300">
                <a:cs typeface="Times New Roman" panose="02020603050405020304" pitchFamily="18" charset="0"/>
              </a:rPr>
              <a:t>她说着给了我们一个大大的拥抱。</a:t>
            </a:r>
            <a:r>
              <a:rPr lang="en-US" altLang="zh-CN" sz="2300">
                <a:cs typeface="Times New Roman" panose="02020603050405020304" pitchFamily="18" charset="0"/>
              </a:rPr>
              <a:t>him</a:t>
            </a:r>
            <a:r>
              <a:rPr lang="zh-CN" altLang="zh-CN" sz="2300">
                <a:cs typeface="Times New Roman" panose="02020603050405020304" pitchFamily="18" charset="0"/>
              </a:rPr>
              <a:t>他；</a:t>
            </a:r>
            <a:r>
              <a:rPr lang="en-US" altLang="zh-CN" sz="2300">
                <a:cs typeface="Times New Roman" panose="02020603050405020304" pitchFamily="18" charset="0"/>
              </a:rPr>
              <a:t>them</a:t>
            </a:r>
            <a:r>
              <a:rPr lang="zh-CN" altLang="zh-CN" sz="2300">
                <a:cs typeface="Times New Roman" panose="02020603050405020304" pitchFamily="18" charset="0"/>
              </a:rPr>
              <a:t>他们；</a:t>
            </a:r>
            <a:r>
              <a:rPr lang="en-US" altLang="zh-CN" sz="2300">
                <a:cs typeface="Times New Roman" panose="02020603050405020304" pitchFamily="18" charset="0"/>
              </a:rPr>
              <a:t>you</a:t>
            </a:r>
            <a:r>
              <a:rPr lang="zh-CN" altLang="zh-CN" sz="2300">
                <a:cs typeface="Times New Roman" panose="02020603050405020304" pitchFamily="18" charset="0"/>
              </a:rPr>
              <a:t>你；</a:t>
            </a:r>
            <a:r>
              <a:rPr lang="en-US" altLang="zh-CN" sz="2300">
                <a:cs typeface="Times New Roman" panose="02020603050405020304" pitchFamily="18" charset="0"/>
              </a:rPr>
              <a:t>us</a:t>
            </a:r>
            <a:r>
              <a:rPr lang="zh-CN" altLang="zh-CN" sz="2300">
                <a:cs typeface="Times New Roman" panose="02020603050405020304" pitchFamily="18" charset="0"/>
              </a:rPr>
              <a:t>我们。根据</a:t>
            </a:r>
            <a:r>
              <a:rPr lang="en-US" altLang="zh-CN" sz="2300">
                <a:cs typeface="Times New Roman" panose="02020603050405020304" pitchFamily="18" charset="0"/>
              </a:rPr>
              <a:t>“she said and gave... a big hug.”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这里表示给</a:t>
            </a:r>
            <a:r>
              <a:rPr lang="en-US" altLang="zh-CN" sz="2300">
                <a:cs typeface="Times New Roman" panose="02020603050405020304" pitchFamily="18" charset="0"/>
              </a:rPr>
              <a:t>“</a:t>
            </a:r>
            <a:r>
              <a:rPr lang="zh-CN" altLang="zh-CN" sz="2300">
                <a:cs typeface="Times New Roman" panose="02020603050405020304" pitchFamily="18" charset="0"/>
              </a:rPr>
              <a:t>我们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一个大大的拥抱。故选</a:t>
            </a:r>
            <a:r>
              <a:rPr lang="en-US" altLang="zh-CN" sz="2300">
                <a:cs typeface="Times New Roman" panose="02020603050405020304" pitchFamily="18" charset="0"/>
              </a:rPr>
              <a:t>D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8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05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smiled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 too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I’m thankful for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268760"/>
            <a:ext cx="11485848" cy="5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forks	B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	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spoons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sofas</a:t>
            </a:r>
          </a:p>
        </p:txBody>
      </p:sp>
      <p:sp>
        <p:nvSpPr>
          <p:cNvPr id="7" name="矩形 6"/>
          <p:cNvSpPr/>
          <p:nvPr/>
        </p:nvSpPr>
        <p:spPr>
          <a:xfrm>
            <a:off x="342123" y="1808827"/>
            <a:ext cx="1150458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考查名词辨析。句意：我也是！而且我感恩叉子。</a:t>
            </a:r>
            <a:r>
              <a:rPr lang="en-US" altLang="zh-CN" sz="2400">
                <a:cs typeface="Times New Roman" panose="02020603050405020304" pitchFamily="18" charset="0"/>
              </a:rPr>
              <a:t>fork</a:t>
            </a:r>
            <a:r>
              <a:rPr lang="zh-CN" altLang="zh-CN" sz="2400">
                <a:cs typeface="Times New Roman" panose="02020603050405020304" pitchFamily="18" charset="0"/>
              </a:rPr>
              <a:t>叉子；</a:t>
            </a:r>
            <a:r>
              <a:rPr lang="en-US" altLang="zh-CN" sz="2400">
                <a:cs typeface="Times New Roman" panose="02020603050405020304" pitchFamily="18" charset="0"/>
              </a:rPr>
              <a:t>glass</a:t>
            </a:r>
            <a:r>
              <a:rPr lang="zh-CN" altLang="zh-CN" sz="2400">
                <a:cs typeface="Times New Roman" panose="02020603050405020304" pitchFamily="18" charset="0"/>
              </a:rPr>
              <a:t>眼镜；</a:t>
            </a:r>
            <a:r>
              <a:rPr lang="en-US" altLang="zh-CN" sz="2400">
                <a:cs typeface="Times New Roman" panose="02020603050405020304" pitchFamily="18" charset="0"/>
              </a:rPr>
              <a:t>spoon</a:t>
            </a:r>
            <a:r>
              <a:rPr lang="zh-CN" altLang="zh-CN" sz="2400">
                <a:cs typeface="Times New Roman" panose="02020603050405020304" pitchFamily="18" charset="0"/>
              </a:rPr>
              <a:t>勺子；</a:t>
            </a:r>
            <a:r>
              <a:rPr lang="en-US" altLang="zh-CN" sz="2400">
                <a:cs typeface="Times New Roman" panose="02020603050405020304" pitchFamily="18" charset="0"/>
              </a:rPr>
              <a:t>sofa</a:t>
            </a:r>
            <a:r>
              <a:rPr lang="zh-CN" altLang="zh-CN" sz="2400">
                <a:cs typeface="Times New Roman" panose="02020603050405020304" pitchFamily="18" charset="0"/>
              </a:rPr>
              <a:t>沙发。根据</a:t>
            </a:r>
            <a:r>
              <a:rPr lang="en-US" altLang="zh-CN" sz="2400">
                <a:cs typeface="Times New Roman" panose="02020603050405020304" pitchFamily="18" charset="0"/>
              </a:rPr>
              <a:t>“Oh, sure, forks make eating easier</a:t>
            </a:r>
            <a:r>
              <a:rPr lang="zh-CN" altLang="zh-CN" sz="2400"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奶奶也感恩叉子。故选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4500" y="13844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8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laughed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sure, forks make eating easier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also thankful for my new glasses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can see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laughed while Nora just kept silent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ask Aunt Gina,” Nora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487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properly</a:t>
            </a:r>
          </a:p>
        </p:txBody>
      </p:sp>
      <p:sp>
        <p:nvSpPr>
          <p:cNvPr id="5" name="矩形 4"/>
          <p:cNvSpPr/>
          <p:nvPr/>
        </p:nvSpPr>
        <p:spPr>
          <a:xfrm>
            <a:off x="910630" y="30598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546882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考查副词辨析。句意：现在我能清楚地看到你们了。</a:t>
            </a:r>
            <a:r>
              <a:rPr lang="en-US" altLang="zh-CN" sz="2400">
                <a:cs typeface="Times New Roman" panose="02020603050405020304" pitchFamily="18" charset="0"/>
              </a:rPr>
              <a:t>suddenly</a:t>
            </a:r>
            <a:r>
              <a:rPr lang="zh-CN" altLang="zh-CN" sz="2400">
                <a:cs typeface="Times New Roman" panose="02020603050405020304" pitchFamily="18" charset="0"/>
              </a:rPr>
              <a:t>突然地；</a:t>
            </a:r>
            <a:r>
              <a:rPr lang="en-US" altLang="zh-CN" sz="2400">
                <a:cs typeface="Times New Roman" panose="02020603050405020304" pitchFamily="18" charset="0"/>
              </a:rPr>
              <a:t>clearly</a:t>
            </a:r>
            <a:r>
              <a:rPr lang="zh-CN" altLang="zh-CN" sz="2400">
                <a:cs typeface="Times New Roman" panose="02020603050405020304" pitchFamily="18" charset="0"/>
              </a:rPr>
              <a:t>清楚地；</a:t>
            </a:r>
            <a:r>
              <a:rPr lang="en-US" altLang="zh-CN" sz="2400">
                <a:cs typeface="Times New Roman" panose="02020603050405020304" pitchFamily="18" charset="0"/>
              </a:rPr>
              <a:t>quickly</a:t>
            </a:r>
            <a:r>
              <a:rPr lang="zh-CN" altLang="zh-CN" sz="2400">
                <a:cs typeface="Times New Roman" panose="02020603050405020304" pitchFamily="18" charset="0"/>
              </a:rPr>
              <a:t>快速地；</a:t>
            </a:r>
            <a:r>
              <a:rPr lang="en-US" altLang="zh-CN" sz="2400">
                <a:cs typeface="Times New Roman" panose="02020603050405020304" pitchFamily="18" charset="0"/>
              </a:rPr>
              <a:t>properly</a:t>
            </a:r>
            <a:r>
              <a:rPr lang="zh-CN" altLang="zh-CN" sz="2400">
                <a:cs typeface="Times New Roman" panose="02020603050405020304" pitchFamily="18" charset="0"/>
              </a:rPr>
              <a:t>恰当地。根据</a:t>
            </a:r>
            <a:r>
              <a:rPr lang="en-US" altLang="zh-CN" sz="2400">
                <a:cs typeface="Times New Roman" panose="02020603050405020304" pitchFamily="18" charset="0"/>
              </a:rPr>
              <a:t>“Now I can see you ...”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这里表示有了眼镜能清楚地看见。故选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80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1114</Words>
  <Application>Microsoft Office PowerPoint</Application>
  <PresentationFormat>自定义</PresentationFormat>
  <Paragraphs>98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2025-09-17T19:41:34Z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